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sldIdLst>
    <p:sldId id="281" r:id="rId3"/>
    <p:sldId id="282" r:id="rId4"/>
    <p:sldId id="284" r:id="rId5"/>
    <p:sldId id="283" r:id="rId6"/>
    <p:sldId id="285" r:id="rId7"/>
    <p:sldId id="286" r:id="rId8"/>
    <p:sldId id="287" r:id="rId9"/>
    <p:sldId id="288" r:id="rId10"/>
    <p:sldId id="289" r:id="rId11"/>
    <p:sldId id="290" r:id="rId12"/>
    <p:sldId id="291" r:id="rId13"/>
    <p:sldId id="292" r:id="rId14"/>
    <p:sldId id="293" r:id="rId15"/>
    <p:sldId id="294" r:id="rId16"/>
    <p:sldId id="295" r:id="rId17"/>
    <p:sldId id="296" r:id="rId18"/>
    <p:sldId id="297" r:id="rId19"/>
    <p:sldId id="298" r:id="rId20"/>
    <p:sldId id="299" r:id="rId21"/>
    <p:sldId id="300" r:id="rId22"/>
    <p:sldId id="301" r:id="rId23"/>
    <p:sldId id="302" r:id="rId24"/>
    <p:sldId id="303" r:id="rId25"/>
    <p:sldId id="304" r:id="rId26"/>
    <p:sldId id="305" r:id="rId27"/>
    <p:sldId id="306" r:id="rId28"/>
    <p:sldId id="307" r:id="rId29"/>
    <p:sldId id="308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8" Type="http://schemas.openxmlformats.org/officeDocument/2006/relationships/slide" Target="slides/slide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77E70-7052-4A74-ABAA-C96439E921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4CC151-5670-4F16-9D0D-EFBBCE81A2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C75C13-7805-40C8-A23F-522C372ED4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6477D-1C5C-42CD-8C6D-E0721A5E8C74}" type="datetimeFigureOut">
              <a:rPr lang="en-US" smtClean="0"/>
              <a:t>4/28/2019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4D55D3-D4CE-4119-912C-7C61BBF17C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C2E090-8C93-47CC-9EE4-3F1D8D7B2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6FBF3A-67DA-4D5F-92A8-275A88CD33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8970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D1C7C-A18A-4028-BE09-965AA5931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94A1862-E085-4101-A4F4-2A0CD8E534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3FF47F-B50F-479A-A7CE-89842E3F6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6477D-1C5C-42CD-8C6D-E0721A5E8C74}" type="datetimeFigureOut">
              <a:rPr lang="en-US" smtClean="0"/>
              <a:t>4/28/2019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200B02-A39E-465B-985B-BC441F308F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B89E36-F8EB-4893-92AF-FBC7A88C1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6FBF3A-67DA-4D5F-92A8-275A88CD33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3795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CEC8D47-F12B-4BE7-845E-91FB20F761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EDF61F-9B20-4F6C-B2FC-13556FDFD1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ED3DF6-BDD9-4AE2-8D97-6E7D082E28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6477D-1C5C-42CD-8C6D-E0721A5E8C74}" type="datetimeFigureOut">
              <a:rPr lang="en-US" smtClean="0"/>
              <a:t>4/28/2019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CADE13-EC34-407E-BE68-BB6E07353F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B183B5-30D2-4815-8CEB-63FD9DBB12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6FBF3A-67DA-4D5F-92A8-275A88CD33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2667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13C7C5-60D5-4A05-AD5C-79CC3C322401}" type="datetimeFigureOut">
              <a:rPr lang="en-US" smtClean="0"/>
              <a:t>4/28/2019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F1C2B-A4B8-4085-A7E9-360F10D79A40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79475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13C7C5-60D5-4A05-AD5C-79CC3C322401}" type="datetimeFigureOut">
              <a:rPr lang="en-US" smtClean="0"/>
              <a:t>4/28/2019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F1C2B-A4B8-4085-A7E9-360F10D79A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95013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13C7C5-60D5-4A05-AD5C-79CC3C322401}" type="datetimeFigureOut">
              <a:rPr lang="en-US" smtClean="0"/>
              <a:t>4/28/2019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F1C2B-A4B8-4085-A7E9-360F10D79A40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6327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13C7C5-60D5-4A05-AD5C-79CC3C322401}" type="datetimeFigureOut">
              <a:rPr lang="en-US" smtClean="0"/>
              <a:t>4/28/2019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F1C2B-A4B8-4085-A7E9-360F10D79A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386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13C7C5-60D5-4A05-AD5C-79CC3C322401}" type="datetimeFigureOut">
              <a:rPr lang="en-US" smtClean="0"/>
              <a:t>4/28/2019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F1C2B-A4B8-4085-A7E9-360F10D79A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6402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13C7C5-60D5-4A05-AD5C-79CC3C322401}" type="datetimeFigureOut">
              <a:rPr lang="en-US" smtClean="0"/>
              <a:t>4/28/2019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F1C2B-A4B8-4085-A7E9-360F10D79A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7453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13C7C5-60D5-4A05-AD5C-79CC3C322401}" type="datetimeFigureOut">
              <a:rPr lang="en-US" smtClean="0"/>
              <a:t>4/28/2019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F1C2B-A4B8-4085-A7E9-360F10D79A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38247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2613C7C5-60D5-4A05-AD5C-79CC3C322401}" type="datetimeFigureOut">
              <a:rPr lang="en-US" smtClean="0"/>
              <a:t>4/28/2019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02F1C2B-A4B8-4085-A7E9-360F10D79A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9419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26217-C4A9-4835-A648-3122BB145E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5EB98A-3FB4-495E-8BB4-78FE926BE2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051732-F1BC-440C-B164-144C8137A6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6477D-1C5C-42CD-8C6D-E0721A5E8C74}" type="datetimeFigureOut">
              <a:rPr lang="en-US" smtClean="0"/>
              <a:t>4/28/2019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178693-C77C-4C7B-88D4-916BDC8746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BDD802-2520-4BF0-B416-EAB6EB2036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6FBF3A-67DA-4D5F-92A8-275A88CD33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61737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13C7C5-60D5-4A05-AD5C-79CC3C322401}" type="datetimeFigureOut">
              <a:rPr lang="en-US" smtClean="0"/>
              <a:t>4/28/2019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F1C2B-A4B8-4085-A7E9-360F10D79A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75475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13C7C5-60D5-4A05-AD5C-79CC3C322401}" type="datetimeFigureOut">
              <a:rPr lang="en-US" smtClean="0"/>
              <a:t>4/28/2019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F1C2B-A4B8-4085-A7E9-360F10D79A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48104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13C7C5-60D5-4A05-AD5C-79CC3C322401}" type="datetimeFigureOut">
              <a:rPr lang="en-US" smtClean="0"/>
              <a:t>4/28/2019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F1C2B-A4B8-4085-A7E9-360F10D79A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7689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BB85E-7DB3-4E3C-B880-4589EC3465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A637DD-10CF-4671-9C77-5045E6A8E6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2CF3EF-31A5-4BD8-8C8A-0DDEC6606F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6477D-1C5C-42CD-8C6D-E0721A5E8C74}" type="datetimeFigureOut">
              <a:rPr lang="en-US" smtClean="0"/>
              <a:t>4/28/2019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D415F9-F8EF-49F6-9625-4649081E07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2E3D12-DB08-4FB8-A7E1-BC67BD1911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6FBF3A-67DA-4D5F-92A8-275A88CD33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324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DF019C-C0D7-414A-9712-0A376E9F6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FEAFFF-E915-47EB-9C5E-6C5BF90078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B3383D-2701-4752-B1BB-0D30EC367D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CA40C1-EF4B-4D63-94A3-251C5D0F27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6477D-1C5C-42CD-8C6D-E0721A5E8C74}" type="datetimeFigureOut">
              <a:rPr lang="en-US" smtClean="0"/>
              <a:t>4/28/2019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D409EB-9949-46BE-BDE7-4E03B1DD4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004B77-427B-44FD-BB81-366CAADE3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6FBF3A-67DA-4D5F-92A8-275A88CD33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2100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88CAFA-6F2D-404A-94E4-25AA82FBC5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2E8916-DD5E-43B0-9CC1-52439CB90D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B401D4-D1ED-4D4B-B323-CFD4E8811A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1550E1-961B-45E2-AF7B-821B64E46D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FA49A47-C208-4B63-97A9-92D9B093DE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A8E9FE-E01D-4D49-B0D9-199BB212BB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6477D-1C5C-42CD-8C6D-E0721A5E8C74}" type="datetimeFigureOut">
              <a:rPr lang="en-US" smtClean="0"/>
              <a:t>4/28/2019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12285D6-36AA-40CC-9584-AE7054FA57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1CF7B58-B83C-41FD-9B73-D925A4FC88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6FBF3A-67DA-4D5F-92A8-275A88CD33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1017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B7CE3-0A59-42D7-A043-EFD569A5B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D4DDAE3-05C7-4195-A4AA-7B13FF7CE3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6477D-1C5C-42CD-8C6D-E0721A5E8C74}" type="datetimeFigureOut">
              <a:rPr lang="en-US" smtClean="0"/>
              <a:t>4/28/2019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151A34-2F83-4C5B-B5B1-14A5062EA8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5D7202-43D1-4FF8-A796-6853ED81B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6FBF3A-67DA-4D5F-92A8-275A88CD33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1344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59AE76C-7B2A-4E72-85CF-91204E33FC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6477D-1C5C-42CD-8C6D-E0721A5E8C74}" type="datetimeFigureOut">
              <a:rPr lang="en-US" smtClean="0"/>
              <a:t>4/28/2019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C5501AC-59D8-4AEB-9D27-9E69A07581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11BE28-A1AB-43AB-88C7-7D22EC088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6FBF3A-67DA-4D5F-92A8-275A88CD33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7981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B40D0F-234E-4487-8E98-082330793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8BD75F-1148-44FB-AFF1-A8A5778647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649977-41D5-4AFD-88EF-021F09A215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9E5FAD-F389-49EA-99EE-13B0943389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6477D-1C5C-42CD-8C6D-E0721A5E8C74}" type="datetimeFigureOut">
              <a:rPr lang="en-US" smtClean="0"/>
              <a:t>4/28/2019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DAA8B9-9C72-49A7-A895-41E394BE6A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BA1906-F15F-4AA2-914F-B83B681AA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6FBF3A-67DA-4D5F-92A8-275A88CD33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2442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671507-1404-425F-BFEA-C643AC555C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2C6A7E3-3C01-4AA0-B8A3-2051E53BB1A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2E78DD-CA4D-4844-A6AE-D95E71EDBB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BF4D1B-3871-4759-B96B-D9C40CF8BC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6477D-1C5C-42CD-8C6D-E0721A5E8C74}" type="datetimeFigureOut">
              <a:rPr lang="en-US" smtClean="0"/>
              <a:t>4/28/2019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19F1C8-0024-4A7F-BA76-77220D1B8E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EBB037-2651-4CA4-8748-B6D297DE6B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6FBF3A-67DA-4D5F-92A8-275A88CD33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5252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53FB887-C4E7-477A-8818-569EE6F6A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A4E9A7-8725-4EC5-816E-8E37F096AC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C5BBE5-EF3B-42F6-BDF7-452696BF43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96477D-1C5C-42CD-8C6D-E0721A5E8C74}" type="datetimeFigureOut">
              <a:rPr lang="en-US" smtClean="0"/>
              <a:t>4/28/2019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815D04-F370-42BC-B036-C421666956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EF54F-374E-4AC6-8602-F5AE4798F8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6FBF3A-67DA-4D5F-92A8-275A88CD33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5075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2613C7C5-60D5-4A05-AD5C-79CC3C322401}" type="datetimeFigureOut">
              <a:rPr lang="en-US" smtClean="0"/>
              <a:t>4/28/2019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02F1C2B-A4B8-4085-A7E9-360F10D79A40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2130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unity3d.com/ScriptReference/Ray.html" TargetMode="External"/><Relationship Id="rId2" Type="http://schemas.openxmlformats.org/officeDocument/2006/relationships/hyperlink" Target="https://docs.unity3d.com/ScriptReference/RaycastHit.html" TargetMode="Externa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5.png"/><Relationship Id="rId5" Type="http://schemas.openxmlformats.org/officeDocument/2006/relationships/hyperlink" Target="https://docs.unity3d.com/Manual/Raycasters.html" TargetMode="External"/><Relationship Id="rId4" Type="http://schemas.openxmlformats.org/officeDocument/2006/relationships/hyperlink" Target="https://docs.unity3d.com/ScriptReference/Physics.html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6000"/>
                <a:shade val="99000"/>
                <a:satMod val="140000"/>
              </a:schemeClr>
            </a:gs>
            <a:gs pos="65000">
              <a:schemeClr val="bg1">
                <a:tint val="100000"/>
                <a:shade val="80000"/>
                <a:satMod val="130000"/>
              </a:schemeClr>
            </a:gs>
            <a:gs pos="100000">
              <a:schemeClr val="bg1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unity logo">
            <a:extLst>
              <a:ext uri="{FF2B5EF4-FFF2-40B4-BE49-F238E27FC236}">
                <a16:creationId xmlns:a16="http://schemas.microsoft.com/office/drawing/2014/main" id="{979ACF00-B079-4FFC-97E1-690BBF6357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58" b="8387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4628B77-B123-4914-843D-CA8260A962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>
            <a:normAutofit/>
          </a:bodyPr>
          <a:lstStyle/>
          <a:p>
            <a:r>
              <a:rPr lang="en-US" sz="6000" dirty="0">
                <a:solidFill>
                  <a:srgbClr val="FFFFFF"/>
                </a:solidFill>
              </a:rPr>
              <a:t>Intro to VR – Scripting 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3C06B4-903E-46D3-9E81-A1FD129704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By: Jeremy Nielson</a:t>
            </a: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4071767D-5FF7-4508-B8B7-BB60FF3AB2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 72">
            <a:extLst>
              <a:ext uri="{FF2B5EF4-FFF2-40B4-BE49-F238E27FC236}">
                <a16:creationId xmlns:a16="http://schemas.microsoft.com/office/drawing/2014/main" id="{C4E89C94-E462-4566-A15A-32835FD68B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E25F4A20-71FB-4A26-92E2-89DED49264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3276748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07839D-B026-4237-A15A-86E6374BE8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Point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11C61B-EA28-454B-8E1A-5996D1CEA7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6659391" cy="4023360"/>
          </a:xfrm>
        </p:spPr>
        <p:txBody>
          <a:bodyPr/>
          <a:lstStyle/>
          <a:p>
            <a:r>
              <a:rPr lang="en-US" dirty="0"/>
              <a:t>We need to add a point at the end of the line to more clearly define what the player will point at. Start by adding a 3D Object &gt; Sphere to the </a:t>
            </a:r>
            <a:r>
              <a:rPr lang="en-US" dirty="0" err="1"/>
              <a:t>VRPointer</a:t>
            </a:r>
            <a:r>
              <a:rPr lang="en-US" dirty="0"/>
              <a:t> called “Dot”</a:t>
            </a:r>
          </a:p>
          <a:p>
            <a:r>
              <a:rPr lang="en-US" b="1" dirty="0"/>
              <a:t>Be sure to remove the Collider from the Sphere!!!</a:t>
            </a:r>
          </a:p>
          <a:p>
            <a:r>
              <a:rPr lang="en-US" dirty="0"/>
              <a:t>Additionally, create a new Material called “Dot”. Use the shader Unlit &gt; Color and give it a white color. Attach this to the sphere</a:t>
            </a:r>
          </a:p>
          <a:p>
            <a:r>
              <a:rPr lang="en-US" dirty="0"/>
              <a:t>Give it an appropriate size that is small enough to still see and recognize.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F58322-708D-4420-BC29-1F3F6CEA0B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77" t="38586" r="88676" b="53131"/>
          <a:stretch/>
        </p:blipFill>
        <p:spPr>
          <a:xfrm>
            <a:off x="5556337" y="5114737"/>
            <a:ext cx="2436187" cy="11527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41E6762-DAD0-492C-8BD4-658B512F0C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841" t="57255" r="65569" b="28215"/>
          <a:stretch/>
        </p:blipFill>
        <p:spPr>
          <a:xfrm>
            <a:off x="7992524" y="5114737"/>
            <a:ext cx="3045229" cy="115276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2A1452A-98A7-4CC2-8F31-945EAE84684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000" t="11503" r="13089" b="38990"/>
          <a:stretch/>
        </p:blipFill>
        <p:spPr>
          <a:xfrm>
            <a:off x="7874598" y="1737360"/>
            <a:ext cx="3281082" cy="3395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4194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773F4A-6BD7-44EA-8ABF-FA8BAEB86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to Script!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462D3F-6DCD-4DFB-9CDC-07E6DC802C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are going to start by working on the pointer script. The purpose of this script is to set up detection in our menus that we are currently pointing at a specific UI element. </a:t>
            </a:r>
          </a:p>
          <a:p>
            <a:r>
              <a:rPr lang="en-US" dirty="0"/>
              <a:t>We will be dynamically detecting length away from the button and will be able to detect and return a hit with the script</a:t>
            </a:r>
          </a:p>
          <a:p>
            <a:r>
              <a:rPr lang="en-US" dirty="0"/>
              <a:t>Start by going to the pointer script and double clicking. Visual Studio, the default editor for Unity, should open.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0AB685-D295-4583-ACC3-ED8FFFD816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77" t="7474" r="72059" b="57980"/>
          <a:stretch/>
        </p:blipFill>
        <p:spPr>
          <a:xfrm>
            <a:off x="3948545" y="3699164"/>
            <a:ext cx="3394364" cy="2492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6781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865655-12C5-460E-A860-F832F8473C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 Variables and Prototypes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01705A-C83F-46BC-941A-87FE994468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956571"/>
            <a:ext cx="4998720" cy="4023360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sz="1800" u="sng" dirty="0"/>
              <a:t>Variables</a:t>
            </a:r>
          </a:p>
          <a:p>
            <a:pPr>
              <a:spcBef>
                <a:spcPts val="0"/>
              </a:spcBef>
            </a:pPr>
            <a:endParaRPr lang="en-US" sz="1800" u="sng" dirty="0"/>
          </a:p>
          <a:p>
            <a:pPr>
              <a:spcBef>
                <a:spcPts val="0"/>
              </a:spcBef>
            </a:pPr>
            <a:r>
              <a:rPr lang="en-US" sz="1800" b="1" dirty="0"/>
              <a:t>public float </a:t>
            </a:r>
            <a:r>
              <a:rPr lang="en-US" sz="1800" b="1" dirty="0" err="1"/>
              <a:t>m_DefaultLength</a:t>
            </a:r>
            <a:r>
              <a:rPr lang="en-US" sz="1800" b="1" dirty="0"/>
              <a:t> = 5.0f</a:t>
            </a:r>
          </a:p>
          <a:p>
            <a:pPr>
              <a:spcBef>
                <a:spcPts val="0"/>
              </a:spcBef>
            </a:pPr>
            <a:r>
              <a:rPr lang="en-US" sz="1800" dirty="0"/>
              <a:t>default length of our pointer, can be overwritten by </a:t>
            </a:r>
            <a:r>
              <a:rPr lang="en-US" sz="1800" dirty="0" err="1"/>
              <a:t>InputModule</a:t>
            </a:r>
            <a:endParaRPr lang="en-US" sz="1800" dirty="0"/>
          </a:p>
          <a:p>
            <a:pPr>
              <a:spcBef>
                <a:spcPts val="0"/>
              </a:spcBef>
            </a:pPr>
            <a:endParaRPr lang="en-US" sz="1800" b="1" dirty="0"/>
          </a:p>
          <a:p>
            <a:pPr>
              <a:spcBef>
                <a:spcPts val="0"/>
              </a:spcBef>
            </a:pPr>
            <a:r>
              <a:rPr lang="en-US" sz="1800" b="1" dirty="0"/>
              <a:t>public </a:t>
            </a:r>
            <a:r>
              <a:rPr lang="en-US" sz="1800" b="1" dirty="0" err="1"/>
              <a:t>GameObject</a:t>
            </a:r>
            <a:r>
              <a:rPr lang="en-US" sz="1800" b="1" dirty="0"/>
              <a:t> </a:t>
            </a:r>
            <a:r>
              <a:rPr lang="en-US" sz="1800" b="1" dirty="0" err="1"/>
              <a:t>m_Dot</a:t>
            </a:r>
            <a:r>
              <a:rPr lang="en-US" sz="1800" b="1" dirty="0"/>
              <a:t>;</a:t>
            </a:r>
          </a:p>
          <a:p>
            <a:pPr>
              <a:spcBef>
                <a:spcPts val="0"/>
              </a:spcBef>
            </a:pPr>
            <a:r>
              <a:rPr lang="en-US" sz="1800" b="1" dirty="0"/>
              <a:t>public </a:t>
            </a:r>
            <a:r>
              <a:rPr lang="en-US" sz="1800" b="1" dirty="0" err="1"/>
              <a:t>VRInputModule</a:t>
            </a:r>
            <a:r>
              <a:rPr lang="en-US" sz="1800" b="1" dirty="0"/>
              <a:t> </a:t>
            </a:r>
            <a:r>
              <a:rPr lang="en-US" sz="1800" b="1" dirty="0" err="1"/>
              <a:t>m_InputModule</a:t>
            </a:r>
            <a:r>
              <a:rPr lang="en-US" sz="1800" b="1" dirty="0"/>
              <a:t>;</a:t>
            </a:r>
          </a:p>
          <a:p>
            <a:pPr>
              <a:spcBef>
                <a:spcPts val="0"/>
              </a:spcBef>
            </a:pPr>
            <a:r>
              <a:rPr lang="en-US" sz="1800" b="1" dirty="0"/>
              <a:t>private </a:t>
            </a:r>
            <a:r>
              <a:rPr lang="en-US" sz="1800" b="1" dirty="0" err="1"/>
              <a:t>LineRenderer</a:t>
            </a:r>
            <a:r>
              <a:rPr lang="en-US" sz="1800" b="1" dirty="0"/>
              <a:t> </a:t>
            </a:r>
            <a:r>
              <a:rPr lang="en-US" sz="1800" b="1" dirty="0" err="1"/>
              <a:t>m_LineRenderer</a:t>
            </a:r>
            <a:r>
              <a:rPr lang="en-US" sz="1800" b="1" dirty="0"/>
              <a:t> = null;</a:t>
            </a:r>
          </a:p>
          <a:p>
            <a:pPr>
              <a:spcBef>
                <a:spcPts val="0"/>
              </a:spcBef>
            </a:pPr>
            <a:r>
              <a:rPr lang="en-US" sz="1800" dirty="0"/>
              <a:t>These refer to their specific object counterparts in game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376356-7658-4026-B899-C5756451B284}"/>
              </a:ext>
            </a:extLst>
          </p:cNvPr>
          <p:cNvSpPr txBox="1"/>
          <p:nvPr/>
        </p:nvSpPr>
        <p:spPr>
          <a:xfrm>
            <a:off x="6317672" y="1956571"/>
            <a:ext cx="4838007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Functions</a:t>
            </a:r>
          </a:p>
          <a:p>
            <a:endParaRPr lang="en-US" u="sng" dirty="0"/>
          </a:p>
          <a:p>
            <a:r>
              <a:rPr lang="en-US" b="1" dirty="0"/>
              <a:t>private void Awake()</a:t>
            </a:r>
          </a:p>
          <a:p>
            <a:r>
              <a:rPr lang="en-US" dirty="0"/>
              <a:t>Initialize script, get </a:t>
            </a:r>
            <a:r>
              <a:rPr lang="en-US" dirty="0" err="1"/>
              <a:t>LineRenderer</a:t>
            </a:r>
            <a:r>
              <a:rPr lang="en-US" dirty="0"/>
              <a:t> ready</a:t>
            </a:r>
          </a:p>
          <a:p>
            <a:endParaRPr lang="en-US" b="1" dirty="0"/>
          </a:p>
          <a:p>
            <a:r>
              <a:rPr lang="en-US" b="1" dirty="0"/>
              <a:t>private void Update()</a:t>
            </a:r>
          </a:p>
          <a:p>
            <a:r>
              <a:rPr lang="en-US" dirty="0"/>
              <a:t>Call </a:t>
            </a:r>
            <a:r>
              <a:rPr lang="en-US" dirty="0" err="1"/>
              <a:t>UpdateLine</a:t>
            </a:r>
            <a:r>
              <a:rPr lang="en-US" dirty="0"/>
              <a:t> for all updates</a:t>
            </a:r>
          </a:p>
          <a:p>
            <a:endParaRPr lang="en-US" b="1" dirty="0"/>
          </a:p>
          <a:p>
            <a:r>
              <a:rPr lang="en-US" b="1" dirty="0"/>
              <a:t>private void </a:t>
            </a:r>
            <a:r>
              <a:rPr lang="en-US" b="1" dirty="0" err="1"/>
              <a:t>UpdateLine</a:t>
            </a:r>
            <a:r>
              <a:rPr lang="en-US" b="1" dirty="0"/>
              <a:t>()</a:t>
            </a:r>
          </a:p>
          <a:p>
            <a:r>
              <a:rPr lang="en-US" dirty="0"/>
              <a:t>Determine length, detect for hits, adjust position based on calculations</a:t>
            </a:r>
          </a:p>
          <a:p>
            <a:endParaRPr lang="en-US" b="1" dirty="0"/>
          </a:p>
          <a:p>
            <a:r>
              <a:rPr lang="en-US" b="1" dirty="0"/>
              <a:t>private </a:t>
            </a:r>
            <a:r>
              <a:rPr lang="en-US" b="1" dirty="0" err="1"/>
              <a:t>RaycastHit</a:t>
            </a:r>
            <a:r>
              <a:rPr lang="en-US" b="1" dirty="0"/>
              <a:t> </a:t>
            </a:r>
            <a:r>
              <a:rPr lang="en-US" b="1" dirty="0" err="1"/>
              <a:t>CreateRaycast</a:t>
            </a:r>
            <a:r>
              <a:rPr lang="en-US" b="1" dirty="0"/>
              <a:t>(float length)</a:t>
            </a:r>
          </a:p>
          <a:p>
            <a:r>
              <a:rPr lang="en-US" dirty="0"/>
              <a:t>Gets information on object the ray comes in contact with</a:t>
            </a:r>
          </a:p>
          <a:p>
            <a:endParaRPr lang="en-US" b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29730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769A6-FF54-4E80-8B83-8B2B337784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4880279" cy="1450757"/>
          </a:xfrm>
        </p:spPr>
        <p:txBody>
          <a:bodyPr/>
          <a:lstStyle/>
          <a:p>
            <a:r>
              <a:rPr lang="en-US" dirty="0"/>
              <a:t>Pointer Script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2D9711-42B6-432F-80CA-AA76BC8BF2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4880279" cy="4023360"/>
          </a:xfrm>
        </p:spPr>
        <p:txBody>
          <a:bodyPr/>
          <a:lstStyle/>
          <a:p>
            <a:r>
              <a:rPr lang="en-US" dirty="0"/>
              <a:t>The end result should look as it does on the right. Below you will find documentation on the various Types used in the script.</a:t>
            </a:r>
          </a:p>
          <a:p>
            <a:r>
              <a:rPr lang="en-US" dirty="0"/>
              <a:t>Functions:</a:t>
            </a:r>
          </a:p>
          <a:p>
            <a:pPr>
              <a:spcBef>
                <a:spcPts val="0"/>
              </a:spcBef>
            </a:pPr>
            <a:r>
              <a:rPr lang="en-US" dirty="0" err="1">
                <a:hlinkClick r:id="rId2"/>
              </a:rPr>
              <a:t>RaycastHit</a:t>
            </a:r>
            <a:endParaRPr lang="en-US" dirty="0"/>
          </a:p>
          <a:p>
            <a:pPr>
              <a:spcBef>
                <a:spcPts val="0"/>
              </a:spcBef>
            </a:pPr>
            <a:r>
              <a:rPr lang="en-US" dirty="0">
                <a:hlinkClick r:id="rId3"/>
              </a:rPr>
              <a:t>Ray</a:t>
            </a:r>
            <a:endParaRPr lang="en-US" dirty="0"/>
          </a:p>
          <a:p>
            <a:pPr>
              <a:spcBef>
                <a:spcPts val="0"/>
              </a:spcBef>
            </a:pPr>
            <a:r>
              <a:rPr lang="en-US" dirty="0">
                <a:hlinkClick r:id="rId4"/>
              </a:rPr>
              <a:t>Physics</a:t>
            </a:r>
            <a:endParaRPr lang="en-US" dirty="0"/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/>
              <a:t>Explanations:</a:t>
            </a:r>
          </a:p>
          <a:p>
            <a:pPr>
              <a:spcBef>
                <a:spcPts val="0"/>
              </a:spcBef>
            </a:pPr>
            <a:r>
              <a:rPr lang="en-US" dirty="0">
                <a:hlinkClick r:id="rId5"/>
              </a:rPr>
              <a:t>What are </a:t>
            </a:r>
            <a:r>
              <a:rPr lang="en-US" dirty="0" err="1">
                <a:hlinkClick r:id="rId5"/>
              </a:rPr>
              <a:t>Raycasters</a:t>
            </a:r>
            <a:endParaRPr lang="en-US" dirty="0"/>
          </a:p>
          <a:p>
            <a:pPr>
              <a:spcBef>
                <a:spcPts val="0"/>
              </a:spcBef>
            </a:pPr>
            <a:r>
              <a:rPr lang="en-US" dirty="0"/>
              <a:t>We will be focusing on using Graphic </a:t>
            </a:r>
            <a:r>
              <a:rPr lang="en-US" dirty="0" err="1"/>
              <a:t>Raycasters</a:t>
            </a:r>
            <a:r>
              <a:rPr lang="en-US" dirty="0"/>
              <a:t> for this tutorial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25F3DC-C04F-4B63-8032-F5EDB36D83C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265" t="7871" r="56264" b="7897"/>
          <a:stretch/>
        </p:blipFill>
        <p:spPr>
          <a:xfrm>
            <a:off x="5977559" y="286603"/>
            <a:ext cx="5178121" cy="5776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3948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2D0EC-D689-4D44-9654-7F401AE2FE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Last Touches / Notes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0AB7A9-3267-474A-9F6E-F62CB0F534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4998720" cy="4023360"/>
          </a:xfrm>
        </p:spPr>
        <p:txBody>
          <a:bodyPr/>
          <a:lstStyle/>
          <a:p>
            <a:r>
              <a:rPr lang="en-US" sz="1800" dirty="0"/>
              <a:t>At this point in your inspector panel, under the Pointer script, Drag and drop the Dot object we created for </a:t>
            </a:r>
            <a:r>
              <a:rPr lang="en-US" sz="1800" dirty="0" err="1"/>
              <a:t>VRPointer</a:t>
            </a:r>
            <a:r>
              <a:rPr lang="en-US" sz="1800" dirty="0"/>
              <a:t> into the dot field. </a:t>
            </a:r>
          </a:p>
          <a:p>
            <a:r>
              <a:rPr lang="en-US" sz="1800" b="1" dirty="0"/>
              <a:t>Update</a:t>
            </a:r>
            <a:r>
              <a:rPr lang="en-US" sz="1800" dirty="0"/>
              <a:t> your prefab in assets by dragging the pointer from the scene back into prefabs so you can reuse if you wish.</a:t>
            </a:r>
          </a:p>
          <a:p>
            <a:r>
              <a:rPr lang="en-US" sz="1800" dirty="0"/>
              <a:t>The </a:t>
            </a:r>
            <a:r>
              <a:rPr lang="en-US" sz="1800" dirty="0" err="1"/>
              <a:t>VRPointer</a:t>
            </a:r>
            <a:r>
              <a:rPr lang="en-US" sz="1800" dirty="0"/>
              <a:t> is to be dragged and dropped onto either the left or right hand. We will implement functionality to use both later.</a:t>
            </a:r>
          </a:p>
          <a:p>
            <a:r>
              <a:rPr lang="en-US" sz="1800" b="1" dirty="0"/>
              <a:t>NOTE</a:t>
            </a:r>
            <a:r>
              <a:rPr lang="en-US" sz="1800" dirty="0"/>
              <a:t>: Set the position of the </a:t>
            </a:r>
            <a:r>
              <a:rPr lang="en-US" sz="1800" dirty="0" err="1"/>
              <a:t>VRPointer</a:t>
            </a:r>
            <a:r>
              <a:rPr lang="en-US" sz="1800" dirty="0"/>
              <a:t> to position (0, 0, 0) </a:t>
            </a:r>
            <a:r>
              <a:rPr lang="en-US" sz="1800" b="1" u="sng" dirty="0"/>
              <a:t>AFTER</a:t>
            </a:r>
            <a:r>
              <a:rPr lang="en-US" sz="1800" b="1" dirty="0"/>
              <a:t> </a:t>
            </a:r>
            <a:r>
              <a:rPr lang="en-US" sz="1800" dirty="0"/>
              <a:t>you attach it to the Right/</a:t>
            </a:r>
            <a:r>
              <a:rPr lang="en-US" sz="1800" dirty="0" err="1"/>
              <a:t>LeftHand</a:t>
            </a:r>
            <a:endParaRPr lang="en-US" sz="1800" b="1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13B39C-007D-468B-B4DD-3FCE847EF3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803" r="78811" b="66000"/>
          <a:stretch/>
        </p:blipFill>
        <p:spPr>
          <a:xfrm>
            <a:off x="6126480" y="1737360"/>
            <a:ext cx="2583402" cy="18651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096B495-0F14-4608-A7E5-079243D91C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8956" t="6602" b="50000"/>
          <a:stretch/>
        </p:blipFill>
        <p:spPr>
          <a:xfrm>
            <a:off x="7815901" y="2369294"/>
            <a:ext cx="3784847" cy="2976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5063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4C04E2-5B27-4F94-B3D9-0ED8C7EBB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Result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6E7054-961C-44F1-B9AE-5A4F7CFE47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E8B852-9F87-4F5E-8981-ADB7F0BA85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054" t="10204" b="31129"/>
          <a:stretch/>
        </p:blipFill>
        <p:spPr>
          <a:xfrm>
            <a:off x="856695" y="1845734"/>
            <a:ext cx="10478610" cy="402336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40E169B-1372-45EE-9248-25AF5C760F89}"/>
              </a:ext>
            </a:extLst>
          </p:cNvPr>
          <p:cNvSpPr txBox="1"/>
          <p:nvPr/>
        </p:nvSpPr>
        <p:spPr>
          <a:xfrm>
            <a:off x="8815527" y="5823579"/>
            <a:ext cx="29029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*Your line should default to white</a:t>
            </a:r>
          </a:p>
        </p:txBody>
      </p:sp>
    </p:spTree>
    <p:extLst>
      <p:ext uri="{BB962C8B-B14F-4D97-AF65-F5344CB8AC3E}">
        <p14:creationId xmlns:p14="http://schemas.microsoft.com/office/powerpoint/2010/main" val="27900685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D76717-EB26-4B93-8B58-6FC57FAAB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InputModule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12FB5C-9DB8-4C4D-856D-96A8A64E87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702158"/>
          </a:xfrm>
        </p:spPr>
        <p:txBody>
          <a:bodyPr/>
          <a:lstStyle/>
          <a:p>
            <a:r>
              <a:rPr lang="en-US" dirty="0"/>
              <a:t>This is an </a:t>
            </a:r>
            <a:r>
              <a:rPr lang="en-US" dirty="0" err="1"/>
              <a:t>EventSystem</a:t>
            </a:r>
            <a:r>
              <a:rPr lang="en-US" dirty="0"/>
              <a:t> that will handle all interactions the player has. We will be modifying the default one included in the </a:t>
            </a:r>
            <a:r>
              <a:rPr lang="en-US" dirty="0" err="1"/>
              <a:t>SteamVR</a:t>
            </a:r>
            <a:r>
              <a:rPr lang="en-US" dirty="0"/>
              <a:t> Player Controller Prefab. </a:t>
            </a:r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F92D79-9BF4-4983-BBC9-60F500E408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8878" b="47443"/>
          <a:stretch/>
        </p:blipFill>
        <p:spPr>
          <a:xfrm>
            <a:off x="4808375" y="2547892"/>
            <a:ext cx="2575249" cy="360433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850DE3C-6F38-4EA1-95EA-8BA17D1841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8878" t="6732" b="58188"/>
          <a:stretch/>
        </p:blipFill>
        <p:spPr>
          <a:xfrm>
            <a:off x="7456517" y="3147135"/>
            <a:ext cx="3794449" cy="240584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9DA3AFB-8D03-40F8-8D2E-CB636C424A1A}"/>
              </a:ext>
            </a:extLst>
          </p:cNvPr>
          <p:cNvSpPr txBox="1"/>
          <p:nvPr/>
        </p:nvSpPr>
        <p:spPr>
          <a:xfrm>
            <a:off x="1097280" y="2656266"/>
            <a:ext cx="355461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Start by removing the Standalone Input Module and Attaching the VR Input Module Script we created.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Note that by doing this, we cannot save it as a prefab without breaking the player prefab. Do this if you like, just understand what this means</a:t>
            </a:r>
          </a:p>
        </p:txBody>
      </p:sp>
    </p:spTree>
    <p:extLst>
      <p:ext uri="{BB962C8B-B14F-4D97-AF65-F5344CB8AC3E}">
        <p14:creationId xmlns:p14="http://schemas.microsoft.com/office/powerpoint/2010/main" val="39633346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A3DC60-03D5-49D3-9E03-E183DFBAD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Preliminary Setup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27962E-43B6-40E0-A35C-FD7D9DE937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need to attach the </a:t>
            </a:r>
            <a:r>
              <a:rPr lang="en-US" dirty="0" err="1"/>
              <a:t>VRPointer</a:t>
            </a:r>
            <a:r>
              <a:rPr lang="en-US" dirty="0"/>
              <a:t> (Camera) to the Canvas to ensure that the scene is ready for the script. Once this is done, go ahead and open the </a:t>
            </a:r>
            <a:r>
              <a:rPr lang="en-US" dirty="0" err="1"/>
              <a:t>VRInputModule</a:t>
            </a:r>
            <a:r>
              <a:rPr lang="en-US" dirty="0"/>
              <a:t> Script.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19D695-74D3-4F52-AD48-3A5FC47B02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954" t="6343" b="40583"/>
          <a:stretch/>
        </p:blipFill>
        <p:spPr>
          <a:xfrm>
            <a:off x="6924311" y="2503503"/>
            <a:ext cx="3785118" cy="36398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A479A80-9673-4437-85D6-BA4D08F7EE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699" r="57526" b="43948"/>
          <a:stretch/>
        </p:blipFill>
        <p:spPr>
          <a:xfrm>
            <a:off x="1180730" y="2974018"/>
            <a:ext cx="5178490" cy="2698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7675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865655-12C5-460E-A860-F832F8473C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 Variables and Prototypes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01705A-C83F-46BC-941A-87FE994468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956571"/>
            <a:ext cx="4998720" cy="4023360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sz="1800" u="sng" dirty="0"/>
              <a:t>Variables</a:t>
            </a:r>
          </a:p>
          <a:p>
            <a:pPr>
              <a:spcBef>
                <a:spcPts val="0"/>
              </a:spcBef>
            </a:pPr>
            <a:endParaRPr lang="en-US" sz="1800" u="sng" dirty="0"/>
          </a:p>
          <a:p>
            <a:pPr>
              <a:spcBef>
                <a:spcPts val="0"/>
              </a:spcBef>
            </a:pPr>
            <a:r>
              <a:rPr lang="en-US" sz="1800" dirty="0"/>
              <a:t>Public:</a:t>
            </a:r>
          </a:p>
          <a:p>
            <a:pPr>
              <a:spcBef>
                <a:spcPts val="0"/>
              </a:spcBef>
            </a:pPr>
            <a:r>
              <a:rPr lang="en-US" sz="1800" b="1" dirty="0" err="1"/>
              <a:t>m_Camera</a:t>
            </a:r>
            <a:r>
              <a:rPr lang="en-US" sz="1800" b="1" dirty="0"/>
              <a:t>, </a:t>
            </a:r>
            <a:r>
              <a:rPr lang="en-US" sz="1800" b="1" dirty="0" err="1"/>
              <a:t>m_TargetSource</a:t>
            </a:r>
            <a:r>
              <a:rPr lang="en-US" sz="1800" b="1" dirty="0"/>
              <a:t>, </a:t>
            </a:r>
            <a:r>
              <a:rPr lang="en-US" sz="1800" b="1" dirty="0" err="1"/>
              <a:t>m_ClickAction</a:t>
            </a:r>
            <a:endParaRPr lang="en-US" sz="1800" b="1" dirty="0"/>
          </a:p>
          <a:p>
            <a:pPr>
              <a:spcBef>
                <a:spcPts val="0"/>
              </a:spcBef>
            </a:pPr>
            <a:r>
              <a:rPr lang="en-US" sz="1800" dirty="0" err="1"/>
              <a:t>GameObjects</a:t>
            </a:r>
            <a:r>
              <a:rPr lang="en-US" sz="1800" dirty="0"/>
              <a:t> and Input to be accessed in script</a:t>
            </a:r>
          </a:p>
          <a:p>
            <a:pPr>
              <a:spcBef>
                <a:spcPts val="0"/>
              </a:spcBef>
            </a:pPr>
            <a:endParaRPr lang="en-US" sz="1800" dirty="0"/>
          </a:p>
          <a:p>
            <a:pPr>
              <a:spcBef>
                <a:spcPts val="0"/>
              </a:spcBef>
            </a:pPr>
            <a:r>
              <a:rPr lang="en-US" sz="1800" dirty="0"/>
              <a:t>Private: </a:t>
            </a:r>
          </a:p>
          <a:p>
            <a:pPr>
              <a:spcBef>
                <a:spcPts val="0"/>
              </a:spcBef>
            </a:pPr>
            <a:r>
              <a:rPr lang="en-US" sz="1800" b="1" dirty="0" err="1"/>
              <a:t>m_CurrentObject</a:t>
            </a:r>
            <a:r>
              <a:rPr lang="en-US" sz="1800" b="1" dirty="0"/>
              <a:t>, </a:t>
            </a:r>
            <a:r>
              <a:rPr lang="en-US" sz="1800" b="1" dirty="0" err="1"/>
              <a:t>m_Data</a:t>
            </a:r>
            <a:endParaRPr lang="en-US" sz="1800" b="1" dirty="0"/>
          </a:p>
          <a:p>
            <a:pPr>
              <a:spcBef>
                <a:spcPts val="0"/>
              </a:spcBef>
            </a:pPr>
            <a:r>
              <a:rPr lang="en-US" sz="1800" dirty="0"/>
              <a:t>Used to track data for the inputs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376356-7658-4026-B899-C5756451B284}"/>
              </a:ext>
            </a:extLst>
          </p:cNvPr>
          <p:cNvSpPr txBox="1"/>
          <p:nvPr/>
        </p:nvSpPr>
        <p:spPr>
          <a:xfrm>
            <a:off x="6317672" y="1956571"/>
            <a:ext cx="4838007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u="sng" dirty="0"/>
              <a:t>Functions</a:t>
            </a:r>
          </a:p>
          <a:p>
            <a:endParaRPr lang="en-US" sz="1400" u="sng" dirty="0"/>
          </a:p>
          <a:p>
            <a:r>
              <a:rPr lang="en-US" sz="1400" b="1" dirty="0"/>
              <a:t>Protected override void Awake()</a:t>
            </a:r>
          </a:p>
          <a:p>
            <a:r>
              <a:rPr lang="en-US" sz="1400" dirty="0"/>
              <a:t>Set pointer</a:t>
            </a:r>
          </a:p>
          <a:p>
            <a:endParaRPr lang="en-US" sz="1400" b="1" dirty="0"/>
          </a:p>
          <a:p>
            <a:r>
              <a:rPr lang="en-US" sz="1400" b="1" dirty="0"/>
              <a:t>Public override void Process()</a:t>
            </a:r>
          </a:p>
          <a:p>
            <a:r>
              <a:rPr lang="en-US" sz="1400" dirty="0"/>
              <a:t>Handle all pointer interactions</a:t>
            </a:r>
          </a:p>
          <a:p>
            <a:endParaRPr lang="en-US" sz="1400" dirty="0"/>
          </a:p>
          <a:p>
            <a:r>
              <a:rPr lang="en-US" sz="1400" b="1" dirty="0"/>
              <a:t>public </a:t>
            </a:r>
            <a:r>
              <a:rPr lang="en-US" sz="1400" b="1" dirty="0" err="1"/>
              <a:t>PointerEventData</a:t>
            </a:r>
            <a:r>
              <a:rPr lang="en-US" sz="1400" b="1" dirty="0"/>
              <a:t> </a:t>
            </a:r>
            <a:r>
              <a:rPr lang="en-US" sz="1400" b="1" dirty="0" err="1"/>
              <a:t>GetData</a:t>
            </a:r>
            <a:r>
              <a:rPr lang="en-US" sz="1400" b="1" dirty="0"/>
              <a:t>()</a:t>
            </a:r>
          </a:p>
          <a:p>
            <a:r>
              <a:rPr lang="en-US" sz="1400" dirty="0"/>
              <a:t>Update distance</a:t>
            </a:r>
          </a:p>
          <a:p>
            <a:endParaRPr lang="en-US" sz="1400" dirty="0"/>
          </a:p>
          <a:p>
            <a:r>
              <a:rPr lang="it-IT" sz="1400" b="1" dirty="0"/>
              <a:t>private void ProcessPress(PointerEventData data)</a:t>
            </a:r>
          </a:p>
          <a:p>
            <a:r>
              <a:rPr lang="it-IT" sz="1400" b="1" dirty="0"/>
              <a:t>private void ProcessRelease(PointerEventData data)</a:t>
            </a:r>
          </a:p>
          <a:p>
            <a:r>
              <a:rPr lang="it-IT" sz="1400" dirty="0"/>
              <a:t>Handles press and release of button, we will return to this later</a:t>
            </a:r>
            <a:endParaRPr lang="en-US" sz="1400" dirty="0"/>
          </a:p>
          <a:p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27507107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E14809C-AB06-455C-9E09-733EC00DD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9612D73-1056-4289-A977-92C9190C7A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44C5A9E5-0F35-4AA6-AF26-B90A2D47BC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92EECD-4C42-4A9F-B698-E57CA2F416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56" t="10970" r="70352" b="50000"/>
          <a:stretch/>
        </p:blipFill>
        <p:spPr>
          <a:xfrm>
            <a:off x="6094427" y="1084568"/>
            <a:ext cx="5291666" cy="416518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E7677E8-DFC1-4F11-B0B3-C8EBF543F8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14" t="10465" r="58876" b="7595"/>
          <a:stretch/>
        </p:blipFill>
        <p:spPr>
          <a:xfrm>
            <a:off x="805907" y="642045"/>
            <a:ext cx="4329120" cy="5050225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4D9DB69D-7E48-4FDF-806E-F0B4BF0053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46BF69C-4724-4F8D-8EA6-1487E9C9C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639387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B577C-539D-4A33-9949-04070221D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UI: VR Design vs. Standard UI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25DB07-FDF5-4B2D-A2EC-7E7AD3F307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Typically, user interface both in game and in menus are generally aided in that the screen remains stationary and the user has mouse control in menus.</a:t>
            </a:r>
          </a:p>
          <a:p>
            <a:r>
              <a:rPr lang="en-US" dirty="0"/>
              <a:t>A lot of these elements can be translated into VR fairly well, but since the user interaction differs greatly from a standard controller, we need to be a bit more creative with how the user can interface with the world.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20218D-89D2-4F58-8B73-4220F42912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954" y="3821058"/>
            <a:ext cx="3365996" cy="1892449"/>
          </a:xfrm>
          <a:prstGeom prst="rect">
            <a:avLst/>
          </a:prstGeom>
        </p:spPr>
      </p:pic>
      <p:pic>
        <p:nvPicPr>
          <p:cNvPr id="1026" name="Picture 2" descr="Image result for overwatch UI">
            <a:extLst>
              <a:ext uri="{FF2B5EF4-FFF2-40B4-BE49-F238E27FC236}">
                <a16:creationId xmlns:a16="http://schemas.microsoft.com/office/drawing/2014/main" id="{BEF1E1DA-5CA5-4D27-B374-061A79F1C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4950" y="3821058"/>
            <a:ext cx="3364353" cy="1892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dead space ui">
            <a:extLst>
              <a:ext uri="{FF2B5EF4-FFF2-40B4-BE49-F238E27FC236}">
                <a16:creationId xmlns:a16="http://schemas.microsoft.com/office/drawing/2014/main" id="{FF72454C-41E8-4148-B907-C940D24FE6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9304" y="3821058"/>
            <a:ext cx="3366376" cy="1892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67593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4B3157-799D-4E7C-ABED-D0D858628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Handling UI Color Script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B25056-060A-41B1-9A0D-3AAE993928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Our button(s) currently have a standard Unity script attached to them, but we are going to create another script to somewhat override parts of its functionality.</a:t>
            </a:r>
          </a:p>
          <a:p>
            <a:r>
              <a:rPr lang="en-US" dirty="0"/>
              <a:t>Go ahead and make these adjustments to each of the buttons you have on your canvas</a:t>
            </a:r>
          </a:p>
          <a:p>
            <a:r>
              <a:rPr lang="en-US" dirty="0"/>
              <a:t>We will also be making another script called  </a:t>
            </a:r>
            <a:r>
              <a:rPr lang="en-US" b="1" dirty="0" err="1"/>
              <a:t>ButtonTansitioner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2193BD-D5BF-4A1B-8CEB-3C851BD095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809" t="43758" b="37890"/>
          <a:stretch/>
        </p:blipFill>
        <p:spPr>
          <a:xfrm>
            <a:off x="1097279" y="3521810"/>
            <a:ext cx="7092653" cy="2347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3981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865655-12C5-460E-A860-F832F8473C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 Variables and Prototypes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01705A-C83F-46BC-941A-87FE994468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956571"/>
            <a:ext cx="4998720" cy="2908037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sz="1800" u="sng" dirty="0"/>
              <a:t>Variables</a:t>
            </a:r>
          </a:p>
          <a:p>
            <a:pPr>
              <a:spcBef>
                <a:spcPts val="0"/>
              </a:spcBef>
            </a:pPr>
            <a:endParaRPr lang="en-US" sz="1800" u="sng" dirty="0"/>
          </a:p>
          <a:p>
            <a:pPr>
              <a:spcBef>
                <a:spcPts val="0"/>
              </a:spcBef>
            </a:pPr>
            <a:r>
              <a:rPr lang="en-US" sz="1800" dirty="0"/>
              <a:t>Public:</a:t>
            </a:r>
          </a:p>
          <a:p>
            <a:pPr>
              <a:spcBef>
                <a:spcPts val="0"/>
              </a:spcBef>
            </a:pPr>
            <a:r>
              <a:rPr lang="en-US" sz="1800" b="1" dirty="0"/>
              <a:t>Color32 </a:t>
            </a:r>
            <a:r>
              <a:rPr lang="en-US" sz="1800" b="1" dirty="0" err="1"/>
              <a:t>m_NormalColor</a:t>
            </a:r>
            <a:r>
              <a:rPr lang="en-US" sz="1800" b="1" dirty="0"/>
              <a:t>;</a:t>
            </a:r>
          </a:p>
          <a:p>
            <a:pPr>
              <a:spcBef>
                <a:spcPts val="0"/>
              </a:spcBef>
            </a:pPr>
            <a:r>
              <a:rPr lang="en-US" sz="1800" b="1" dirty="0"/>
              <a:t>Color32 </a:t>
            </a:r>
            <a:r>
              <a:rPr lang="en-US" sz="1800" b="1" dirty="0" err="1"/>
              <a:t>m_HoverColor</a:t>
            </a:r>
            <a:r>
              <a:rPr lang="en-US" sz="1800" b="1" dirty="0"/>
              <a:t>;</a:t>
            </a:r>
          </a:p>
          <a:p>
            <a:pPr>
              <a:spcBef>
                <a:spcPts val="0"/>
              </a:spcBef>
            </a:pPr>
            <a:r>
              <a:rPr lang="en-US" sz="1800" b="1" dirty="0"/>
              <a:t>Color32 </a:t>
            </a:r>
            <a:r>
              <a:rPr lang="en-US" sz="1800" b="1" dirty="0" err="1"/>
              <a:t>m_DownColor</a:t>
            </a:r>
            <a:r>
              <a:rPr lang="en-US" sz="1800" b="1" dirty="0"/>
              <a:t>;</a:t>
            </a:r>
          </a:p>
          <a:p>
            <a:pPr>
              <a:spcBef>
                <a:spcPts val="0"/>
              </a:spcBef>
            </a:pPr>
            <a:r>
              <a:rPr lang="en-US" sz="1800" dirty="0"/>
              <a:t>Colors to be used based on events</a:t>
            </a:r>
          </a:p>
          <a:p>
            <a:pPr>
              <a:spcBef>
                <a:spcPts val="0"/>
              </a:spcBef>
            </a:pPr>
            <a:endParaRPr lang="en-US" sz="1800" dirty="0"/>
          </a:p>
          <a:p>
            <a:pPr>
              <a:spcBef>
                <a:spcPts val="0"/>
              </a:spcBef>
            </a:pPr>
            <a:r>
              <a:rPr lang="en-US" sz="1800" dirty="0"/>
              <a:t>Private: </a:t>
            </a:r>
          </a:p>
          <a:p>
            <a:pPr>
              <a:spcBef>
                <a:spcPts val="0"/>
              </a:spcBef>
            </a:pPr>
            <a:r>
              <a:rPr lang="en-US" sz="1800" b="1" dirty="0"/>
              <a:t>Image </a:t>
            </a:r>
            <a:r>
              <a:rPr lang="en-US" sz="1800" b="1" dirty="0" err="1"/>
              <a:t>m_Image</a:t>
            </a:r>
            <a:r>
              <a:rPr lang="en-US" sz="1800" b="1" dirty="0"/>
              <a:t>;</a:t>
            </a:r>
          </a:p>
          <a:p>
            <a:pPr>
              <a:spcBef>
                <a:spcPts val="0"/>
              </a:spcBef>
            </a:pPr>
            <a:endParaRPr lang="en-US" sz="18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376356-7658-4026-B899-C5756451B284}"/>
              </a:ext>
            </a:extLst>
          </p:cNvPr>
          <p:cNvSpPr txBox="1"/>
          <p:nvPr/>
        </p:nvSpPr>
        <p:spPr>
          <a:xfrm>
            <a:off x="6317672" y="1956571"/>
            <a:ext cx="483800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Functions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sng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>
                <a:solidFill>
                  <a:srgbClr val="000000"/>
                </a:solidFill>
                <a:latin typeface="Calibri" panose="020F0502020204030204"/>
              </a:rPr>
              <a:t>Private void Awake()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latin typeface="Calibri" panose="020F0502020204030204"/>
              </a:rPr>
              <a:t>Gets our buttons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Public void 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OnPointer</a:t>
            </a:r>
            <a:r>
              <a:rPr lang="en-US" sz="1400" b="1" dirty="0">
                <a:solidFill>
                  <a:srgbClr val="000000"/>
                </a:solidFill>
                <a:latin typeface="Calibri" panose="020F0502020204030204"/>
              </a:rPr>
              <a:t>Enter, </a:t>
            </a:r>
            <a:r>
              <a:rPr lang="en-US" sz="1400" b="1" dirty="0" err="1">
                <a:solidFill>
                  <a:srgbClr val="000000"/>
                </a:solidFill>
                <a:latin typeface="Calibri" panose="020F0502020204030204"/>
              </a:rPr>
              <a:t>OnPointerExit</a:t>
            </a:r>
            <a:r>
              <a:rPr lang="en-US" sz="1400" b="1" dirty="0">
                <a:solidFill>
                  <a:srgbClr val="000000"/>
                </a:solidFill>
                <a:latin typeface="Calibri" panose="020F0502020204030204"/>
              </a:rPr>
              <a:t>, </a:t>
            </a:r>
            <a:r>
              <a:rPr lang="en-US" sz="1400" b="1" dirty="0" err="1">
                <a:solidFill>
                  <a:srgbClr val="000000"/>
                </a:solidFill>
                <a:latin typeface="Calibri" panose="020F0502020204030204"/>
              </a:rPr>
              <a:t>OnPointerDown</a:t>
            </a:r>
            <a:r>
              <a:rPr lang="en-US" sz="1400" b="1" dirty="0">
                <a:solidFill>
                  <a:srgbClr val="000000"/>
                </a:solidFill>
                <a:latin typeface="Calibri" panose="020F0502020204030204"/>
              </a:rPr>
              <a:t>, </a:t>
            </a:r>
            <a:r>
              <a:rPr lang="en-US" sz="1400" b="1" dirty="0" err="1">
                <a:solidFill>
                  <a:srgbClr val="000000"/>
                </a:solidFill>
                <a:latin typeface="Calibri" panose="020F0502020204030204"/>
              </a:rPr>
              <a:t>OnPointerUp</a:t>
            </a:r>
            <a:r>
              <a:rPr lang="en-US" sz="1400" b="1" dirty="0">
                <a:solidFill>
                  <a:srgbClr val="000000"/>
                </a:solidFill>
                <a:latin typeface="Calibri" panose="020F0502020204030204"/>
              </a:rPr>
              <a:t>, </a:t>
            </a:r>
            <a:r>
              <a:rPr lang="en-US" sz="1400" b="1" dirty="0" err="1">
                <a:solidFill>
                  <a:srgbClr val="000000"/>
                </a:solidFill>
                <a:latin typeface="Calibri" panose="020F0502020204030204"/>
              </a:rPr>
              <a:t>OnPointerClick</a:t>
            </a:r>
            <a:endParaRPr lang="en-US" sz="1400" b="1" dirty="0">
              <a:solidFill>
                <a:srgbClr val="000000"/>
              </a:solidFill>
              <a:latin typeface="Calibri" panose="020F0502020204030204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Event</a:t>
            </a:r>
            <a:r>
              <a:rPr lang="en-US" sz="1400" dirty="0">
                <a:solidFill>
                  <a:srgbClr val="000000"/>
                </a:solidFill>
                <a:latin typeface="Calibri" panose="020F0502020204030204"/>
              </a:rPr>
              <a:t>s used to determine interactions</a:t>
            </a:r>
            <a:endParaRPr kumimoji="0" lang="en-US" sz="14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AFDA3E-B968-4537-A2A4-2381C4177F9D}"/>
              </a:ext>
            </a:extLst>
          </p:cNvPr>
          <p:cNvSpPr txBox="1"/>
          <p:nvPr/>
        </p:nvSpPr>
        <p:spPr>
          <a:xfrm>
            <a:off x="1097280" y="5504688"/>
            <a:ext cx="95189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Once script is written, drag and drop it onto your buttons</a:t>
            </a:r>
          </a:p>
        </p:txBody>
      </p:sp>
    </p:spTree>
    <p:extLst>
      <p:ext uri="{BB962C8B-B14F-4D97-AF65-F5344CB8AC3E}">
        <p14:creationId xmlns:p14="http://schemas.microsoft.com/office/powerpoint/2010/main" val="31870786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2579DAE-C141-48DB-810E-C070C3008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2FD90C3-6350-4D5B-9738-6E94EDF30F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1497DE5-0939-4D1D-9350-0C5E1B209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CCC70ED-6C63-4537-B7EB-51990D6C0A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724" y="457200"/>
            <a:ext cx="11274552" cy="5943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76E24C1-2968-40DC-A36E-F6B85F0F07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2732" y="521208"/>
            <a:ext cx="11146536" cy="581558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C5E846F5-D36F-4761-AB04-FD8EDE16B2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025" t="8133" r="33721" b="6267"/>
          <a:stretch/>
        </p:blipFill>
        <p:spPr>
          <a:xfrm>
            <a:off x="2276807" y="564504"/>
            <a:ext cx="7635239" cy="5721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4500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DDDF7-5E90-4244-A507-231FD97B32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Return to </a:t>
            </a:r>
            <a:r>
              <a:rPr lang="en-US" dirty="0" err="1"/>
              <a:t>VRInputModule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CA7E5-2F13-411C-AB34-ECFEEF5B92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print lines seen previously will output to your </a:t>
            </a:r>
            <a:r>
              <a:rPr lang="en-US" b="1" dirty="0"/>
              <a:t>Console </a:t>
            </a:r>
            <a:r>
              <a:rPr lang="en-US" dirty="0"/>
              <a:t>so you can see the script working the way </a:t>
            </a:r>
            <a:r>
              <a:rPr lang="en-US"/>
              <a:t>it should</a:t>
            </a:r>
            <a:endParaRPr lang="en-US" dirty="0"/>
          </a:p>
          <a:p>
            <a:r>
              <a:rPr lang="en-US" dirty="0"/>
              <a:t>We are going to flesh out the functionality of the clicks</a:t>
            </a:r>
          </a:p>
          <a:p>
            <a:r>
              <a:rPr lang="en-US" dirty="0"/>
              <a:t>Additionally with these in place, we also need to modify the pointer script to use distance from the object to properly have the dot land on each object</a:t>
            </a:r>
          </a:p>
        </p:txBody>
      </p:sp>
    </p:spTree>
    <p:extLst>
      <p:ext uri="{BB962C8B-B14F-4D97-AF65-F5344CB8AC3E}">
        <p14:creationId xmlns:p14="http://schemas.microsoft.com/office/powerpoint/2010/main" val="21190616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41019-156D-4AB0-9CD8-441764A23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 err="1"/>
              <a:t>VRInputModule</a:t>
            </a:r>
            <a:endParaRPr lang="en-US" sz="4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242D9B-4851-4C59-911E-9A2E166920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3672910" cy="4023360"/>
          </a:xfrm>
        </p:spPr>
        <p:txBody>
          <a:bodyPr/>
          <a:lstStyle/>
          <a:p>
            <a:r>
              <a:rPr lang="en-US" dirty="0"/>
              <a:t>The functionality here is set to get </a:t>
            </a:r>
            <a:r>
              <a:rPr lang="en-US" dirty="0" err="1"/>
              <a:t>gameobject</a:t>
            </a:r>
            <a:r>
              <a:rPr lang="en-US" dirty="0"/>
              <a:t> data and connect to the respective events each button has.</a:t>
            </a:r>
          </a:p>
          <a:p>
            <a:r>
              <a:rPr lang="en-US" dirty="0"/>
              <a:t>We will in a later tutorial create functionality specific to each button.</a:t>
            </a:r>
          </a:p>
          <a:p>
            <a:r>
              <a:rPr lang="en-US" dirty="0"/>
              <a:t>For now we are laying out the framework.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61CFCD-39B2-460F-9F97-149E39BE28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325" t="8134" r="25300" b="16666"/>
          <a:stretch/>
        </p:blipFill>
        <p:spPr>
          <a:xfrm>
            <a:off x="4770190" y="711878"/>
            <a:ext cx="6385490" cy="5157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0309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217B2-BA82-4BFA-AC53-28238670F5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3337560" cy="1450757"/>
          </a:xfrm>
        </p:spPr>
        <p:txBody>
          <a:bodyPr/>
          <a:lstStyle/>
          <a:p>
            <a:r>
              <a:rPr lang="en-US" dirty="0"/>
              <a:t>Pointer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2E83A8-FB90-4DE5-8B0F-A69C8ECCDF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3337560" cy="4023360"/>
          </a:xfrm>
        </p:spPr>
        <p:txBody>
          <a:bodyPr/>
          <a:lstStyle/>
          <a:p>
            <a:r>
              <a:rPr lang="en-US" dirty="0"/>
              <a:t>These are the small additions necessary for this script.</a:t>
            </a:r>
          </a:p>
          <a:p>
            <a:r>
              <a:rPr lang="en-US" dirty="0"/>
              <a:t>Make sure these lines are added so the dot may properly align to the face of the UI.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ED5BA6-CBBC-4466-8C33-74E4824377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275" t="7963" r="56134" b="77513"/>
          <a:stretch/>
        </p:blipFill>
        <p:spPr>
          <a:xfrm>
            <a:off x="4434840" y="1836137"/>
            <a:ext cx="5935451" cy="197188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DBF7F0C-D002-4900-B69E-1409F9697EE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050" t="19535" r="24850" b="65941"/>
          <a:stretch/>
        </p:blipFill>
        <p:spPr>
          <a:xfrm>
            <a:off x="4434840" y="3808025"/>
            <a:ext cx="7053584" cy="108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2679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B25FF-E8C9-4C89-9E6C-4009628F5E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Note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40E73E-135A-43A3-9451-891DBCB358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the inspector panel of the input module attached to your player object, make sure that the Click action is tied to </a:t>
            </a:r>
            <a:r>
              <a:rPr lang="en-US" b="1" dirty="0"/>
              <a:t>Interact with UI</a:t>
            </a:r>
            <a:r>
              <a:rPr lang="en-US" dirty="0"/>
              <a:t>. This should be the default action for trigger clicks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E839DD-D143-42DD-80D3-A191B97DF4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666" r="78850" b="57067"/>
          <a:stretch/>
        </p:blipFill>
        <p:spPr>
          <a:xfrm>
            <a:off x="1036320" y="2770631"/>
            <a:ext cx="3489960" cy="336620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6D9DD20-171B-40C8-A3AE-A986C5A6273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8983" t="6534" b="55038"/>
          <a:stretch/>
        </p:blipFill>
        <p:spPr>
          <a:xfrm>
            <a:off x="4526280" y="2770631"/>
            <a:ext cx="4837176" cy="3370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5333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D133BB-F632-4077-943A-8A3D093ED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069B53-36B2-4515-8A91-8CB6AE0935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should now be able to </a:t>
            </a:r>
            <a:r>
              <a:rPr lang="en-US" dirty="0" err="1"/>
              <a:t>ingame</a:t>
            </a:r>
            <a:r>
              <a:rPr lang="en-US" dirty="0"/>
              <a:t> highlight, click, and release on UI buttons.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1253D9-8743-4532-9AE3-9EE91CB197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4264" r="31715" b="5733"/>
          <a:stretch/>
        </p:blipFill>
        <p:spPr>
          <a:xfrm>
            <a:off x="1188720" y="2485706"/>
            <a:ext cx="10267385" cy="3383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1732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F29CC-AC81-4D56-9E70-08E86C7C6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Looking Ahead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E705B1-0EED-49E1-BA43-8A1F411FD7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part 2, we will be looking at adding functions to the buttons to handle what they specifically do to set the stage to create </a:t>
            </a:r>
            <a:r>
              <a:rPr lang="en-US"/>
              <a:t>a minigame</a:t>
            </a:r>
          </a:p>
        </p:txBody>
      </p:sp>
    </p:spTree>
    <p:extLst>
      <p:ext uri="{BB962C8B-B14F-4D97-AF65-F5344CB8AC3E}">
        <p14:creationId xmlns:p14="http://schemas.microsoft.com/office/powerpoint/2010/main" val="2336743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515B5-C0C2-47FF-BCA7-3049BD1BB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Quick Note Regarding VR Plugins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74158F-395E-44F3-BD82-2D94868C7E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Since the VR landscape is changing everyday, be prepared for any new updates to potentially put specific scripts and prefabs into </a:t>
            </a:r>
            <a:r>
              <a:rPr lang="en-US" b="1" dirty="0"/>
              <a:t>OBSELECENCE.</a:t>
            </a:r>
          </a:p>
          <a:p>
            <a:r>
              <a:rPr lang="en-US" dirty="0"/>
              <a:t>In the case of this tutorial, there are scripts that </a:t>
            </a:r>
            <a:r>
              <a:rPr lang="en-US" dirty="0" err="1"/>
              <a:t>SteamVR</a:t>
            </a:r>
            <a:r>
              <a:rPr lang="en-US" dirty="0"/>
              <a:t> once had to create simple UI interaction with laser pointers, but due to inefficiency and hard coding, it was replaced by a new system.</a:t>
            </a:r>
            <a:r>
              <a:rPr lang="en-US" b="1" dirty="0"/>
              <a:t> </a:t>
            </a:r>
          </a:p>
          <a:p>
            <a:r>
              <a:rPr lang="en-US" b="1" dirty="0"/>
              <a:t>We will be creating our own C# scripts</a:t>
            </a:r>
            <a:r>
              <a:rPr lang="en-US" dirty="0"/>
              <a:t> to create a similar system with better usability and customizability</a:t>
            </a:r>
          </a:p>
          <a:p>
            <a:r>
              <a:rPr lang="en-US" b="1" dirty="0"/>
              <a:t>*This will be a lengthy tutorial as we are building the mechanics behind a menu system for the game.</a:t>
            </a:r>
          </a:p>
        </p:txBody>
      </p:sp>
    </p:spTree>
    <p:extLst>
      <p:ext uri="{BB962C8B-B14F-4D97-AF65-F5344CB8AC3E}">
        <p14:creationId xmlns:p14="http://schemas.microsoft.com/office/powerpoint/2010/main" val="13858342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8E15B-C704-41E1-9D1E-A24C7451B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menu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5EA739-AF81-418E-AE10-BC0EE4C0BE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 ahead and create a new </a:t>
            </a:r>
            <a:r>
              <a:rPr lang="en-US" dirty="0" err="1"/>
              <a:t>GameObject</a:t>
            </a:r>
            <a:r>
              <a:rPr lang="en-US" dirty="0"/>
              <a:t> &gt; UI &gt; Canvas. You should immediately notice it is gigantic.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Start by changing the </a:t>
            </a:r>
            <a:r>
              <a:rPr lang="en-US" b="1" dirty="0"/>
              <a:t>Render Mode</a:t>
            </a:r>
            <a:r>
              <a:rPr lang="en-US" dirty="0"/>
              <a:t> for Canvas in Inspector to </a:t>
            </a:r>
            <a:r>
              <a:rPr lang="en-US" i="1" dirty="0"/>
              <a:t>World Space</a:t>
            </a:r>
            <a:r>
              <a:rPr lang="en-US" dirty="0"/>
              <a:t>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Change the size to </a:t>
            </a:r>
            <a:r>
              <a:rPr lang="en-US" b="1" dirty="0"/>
              <a:t>0.01 </a:t>
            </a:r>
            <a:r>
              <a:rPr lang="en-US" dirty="0"/>
              <a:t>for X, Y, Z.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Move the canvas into the play area somewhere that makes sense (</a:t>
            </a:r>
            <a:r>
              <a:rPr lang="en-US" dirty="0" err="1"/>
              <a:t>ie</a:t>
            </a:r>
            <a:r>
              <a:rPr lang="en-US" dirty="0"/>
              <a:t>. Not in teleporting space)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633683-8D03-47C0-B903-5AB8A58737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454" t="7878" r="19886" b="55758"/>
          <a:stretch/>
        </p:blipFill>
        <p:spPr>
          <a:xfrm>
            <a:off x="2022764" y="3792111"/>
            <a:ext cx="7883237" cy="2493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5086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5484A-1354-4C3F-BB12-85D697838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Button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E4BB2E-8EA5-4D9A-8BAE-1BA7B7FBE0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 ahead and right click your canvas object and create another UI object &gt; Button.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For testing purposes, go ahead in the inspector panel under Button Script and change the highlight color to something drastically different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67DB1C-7E6F-43C1-AAC6-CEB071FF9C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795" t="9091" r="20568" b="57172"/>
          <a:stretch/>
        </p:blipFill>
        <p:spPr>
          <a:xfrm>
            <a:off x="2064951" y="3103419"/>
            <a:ext cx="8123057" cy="2874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375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DE9E9A-57FF-4094-8F3B-905014E82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Ready for C# Scripts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326F52-95B7-4A11-9A1E-6B00026611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 Scripts folder inside of Assets. Right-click and Create two new C# Scripts: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Pointer + </a:t>
            </a:r>
            <a:r>
              <a:rPr lang="en-US" dirty="0" err="1"/>
              <a:t>VRInputModule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  Additionally, Create a new empty </a:t>
            </a:r>
            <a:r>
              <a:rPr lang="en-US" dirty="0" err="1"/>
              <a:t>GameObject</a:t>
            </a:r>
            <a:r>
              <a:rPr lang="en-US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Drag and Drop the Pointer script in the Inspector Panel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Rename </a:t>
            </a:r>
            <a:r>
              <a:rPr lang="en-US" dirty="0" err="1"/>
              <a:t>GameObject</a:t>
            </a:r>
            <a:r>
              <a:rPr lang="en-US" dirty="0"/>
              <a:t> to “</a:t>
            </a:r>
            <a:r>
              <a:rPr lang="en-US" dirty="0" err="1"/>
              <a:t>VRPointer</a:t>
            </a:r>
            <a:r>
              <a:rPr lang="en-US" dirty="0"/>
              <a:t>”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Create a Prefab folder in Assets, Drag and Drop </a:t>
            </a:r>
            <a:r>
              <a:rPr lang="en-US" dirty="0" err="1"/>
              <a:t>VRPointer</a:t>
            </a:r>
            <a:r>
              <a:rPr lang="en-US" dirty="0"/>
              <a:t> into it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Add both Camera and Line components to </a:t>
            </a:r>
            <a:r>
              <a:rPr lang="en-US" dirty="0" err="1"/>
              <a:t>VRPointer</a:t>
            </a:r>
            <a:r>
              <a:rPr lang="en-US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i="1" dirty="0"/>
              <a:t>At this point, make sure that </a:t>
            </a:r>
            <a:r>
              <a:rPr lang="en-US" i="1" dirty="0" err="1"/>
              <a:t>VRPointer</a:t>
            </a:r>
            <a:r>
              <a:rPr lang="en-US" i="1" dirty="0"/>
              <a:t> is at Position 0,0,0 so you know where it is in scene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31566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8E334-E7C6-461D-9149-C0D35EC43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 So Far…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79CEFA-DBD0-4B5D-B141-0EF5F72AFF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A256A7-1FE0-4106-A35E-5D583C8451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2746" b="25395"/>
          <a:stretch/>
        </p:blipFill>
        <p:spPr>
          <a:xfrm>
            <a:off x="2122517" y="1845734"/>
            <a:ext cx="8365375" cy="4023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5399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68EA89-C249-4061-A54C-2F54B35EA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Camera and </a:t>
            </a:r>
            <a:r>
              <a:rPr lang="en-US" dirty="0" err="1"/>
              <a:t>LineRender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407898-09E3-4613-9D7C-ABCED8A946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3360"/>
          </a:xfrm>
        </p:spPr>
        <p:txBody>
          <a:bodyPr/>
          <a:lstStyle/>
          <a:p>
            <a:r>
              <a:rPr lang="en-US" dirty="0"/>
              <a:t>The camera is going to be used to detect what exactly our controller is pointing at, whereas the Line Render will act as a visual guide to what our controller is specifically pointing at.</a:t>
            </a:r>
          </a:p>
          <a:p>
            <a:r>
              <a:rPr lang="en-US" dirty="0"/>
              <a:t>For now, please mirror the inspector panels shown on the following slide.</a:t>
            </a:r>
          </a:p>
          <a:p>
            <a:r>
              <a:rPr lang="en-US" dirty="0"/>
              <a:t>These settings will ensure that the second camera will not cause performance impact by disabling the render, create a line that tappers off, and disables any sort of shadow casting of the line</a:t>
            </a:r>
          </a:p>
        </p:txBody>
      </p:sp>
    </p:spTree>
    <p:extLst>
      <p:ext uri="{BB962C8B-B14F-4D97-AF65-F5344CB8AC3E}">
        <p14:creationId xmlns:p14="http://schemas.microsoft.com/office/powerpoint/2010/main" val="28322179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1A93BB6-C7B2-4C7B-8D5F-F68713F428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341" t="38788" r="13182" b="23233"/>
          <a:stretch/>
        </p:blipFill>
        <p:spPr>
          <a:xfrm>
            <a:off x="6328462" y="1164380"/>
            <a:ext cx="4000795" cy="32281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3C0F1B5-7843-461C-BFCE-019D5A6CF1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909" t="42627" r="40341" b="37980"/>
          <a:stretch/>
        </p:blipFill>
        <p:spPr>
          <a:xfrm>
            <a:off x="6328462" y="4683453"/>
            <a:ext cx="2286000" cy="133003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027F792-2D65-4D07-8D21-6938D333174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8883" t="9192" r="898" b="10679"/>
          <a:stretch/>
        </p:blipFill>
        <p:spPr>
          <a:xfrm>
            <a:off x="2317072" y="610340"/>
            <a:ext cx="3684233" cy="5495278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8F8CA71-3C7F-4EEE-B7DA-0B48A771AF3F}"/>
              </a:ext>
            </a:extLst>
          </p:cNvPr>
          <p:cNvCxnSpPr>
            <a:cxnSpLocks/>
          </p:cNvCxnSpPr>
          <p:nvPr/>
        </p:nvCxnSpPr>
        <p:spPr>
          <a:xfrm>
            <a:off x="5885895" y="4793672"/>
            <a:ext cx="442567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34350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</TotalTime>
  <Words>1509</Words>
  <Application>Microsoft Office PowerPoint</Application>
  <PresentationFormat>Widescreen</PresentationFormat>
  <Paragraphs>151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Arial</vt:lpstr>
      <vt:lpstr>Calibri</vt:lpstr>
      <vt:lpstr>Calibri Light</vt:lpstr>
      <vt:lpstr>Office Theme</vt:lpstr>
      <vt:lpstr>Retrospect</vt:lpstr>
      <vt:lpstr>Intro to VR – Scripting 1</vt:lpstr>
      <vt:lpstr>UI: VR Design vs. Standard UI</vt:lpstr>
      <vt:lpstr>A Quick Note Regarding VR Plugins</vt:lpstr>
      <vt:lpstr>Creating a menu</vt:lpstr>
      <vt:lpstr>Creating a Button</vt:lpstr>
      <vt:lpstr>Getting Ready for C# Scripts</vt:lpstr>
      <vt:lpstr>Progress So Far…</vt:lpstr>
      <vt:lpstr>Camera and LineRender</vt:lpstr>
      <vt:lpstr>PowerPoint Presentation</vt:lpstr>
      <vt:lpstr>Creating a Point</vt:lpstr>
      <vt:lpstr>Time to Script!</vt:lpstr>
      <vt:lpstr>Initial Variables and Prototypes</vt:lpstr>
      <vt:lpstr>Pointer Script</vt:lpstr>
      <vt:lpstr>Last Touches / Notes</vt:lpstr>
      <vt:lpstr>The Result</vt:lpstr>
      <vt:lpstr>InputModule</vt:lpstr>
      <vt:lpstr>More Preliminary Setup</vt:lpstr>
      <vt:lpstr>Initial Variables and Prototypes</vt:lpstr>
      <vt:lpstr>PowerPoint Presentation</vt:lpstr>
      <vt:lpstr>Handling UI Color Script</vt:lpstr>
      <vt:lpstr>Initial Variables and Prototypes</vt:lpstr>
      <vt:lpstr>PowerPoint Presentation</vt:lpstr>
      <vt:lpstr>Return to VRInputModule</vt:lpstr>
      <vt:lpstr>VRInputModule</vt:lpstr>
      <vt:lpstr>Pointer</vt:lpstr>
      <vt:lpstr>Final Note</vt:lpstr>
      <vt:lpstr>Result</vt:lpstr>
      <vt:lpstr>Looking Ahead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 to VR – Scripting 1</dc:title>
  <dc:creator>Jeremy</dc:creator>
  <cp:lastModifiedBy>Jeremy</cp:lastModifiedBy>
  <cp:revision>21</cp:revision>
  <dcterms:created xsi:type="dcterms:W3CDTF">2019-04-28T15:14:50Z</dcterms:created>
  <dcterms:modified xsi:type="dcterms:W3CDTF">2019-04-28T21:03:47Z</dcterms:modified>
</cp:coreProperties>
</file>